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48C8"/>
    <a:srgbClr val="007A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602" y="264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Rounded Rectangle 382"/>
          <p:cNvSpPr/>
          <p:nvPr/>
        </p:nvSpPr>
        <p:spPr>
          <a:xfrm>
            <a:off x="9840036" y="18260"/>
            <a:ext cx="1801504" cy="10238086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815726" y="10676340"/>
            <a:ext cx="7047115" cy="607601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-13775" y="114973"/>
            <a:ext cx="9601200" cy="621630"/>
          </a:xfrm>
          <a:prstGeom prst="rect">
            <a:avLst/>
          </a:prstGeom>
          <a:solidFill>
            <a:srgbClr val="914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277943"/>
          </a:xfrm>
          <a:prstGeom prst="rect">
            <a:avLst/>
          </a:prstGeom>
          <a:solidFill>
            <a:srgbClr val="914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7723035" y="136692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5371606" y="219309"/>
            <a:ext cx="236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b="1" dirty="0"/>
              <a:t>ON TRACK EDUCATION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25567" y="41035"/>
            <a:ext cx="49291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400" b="1" dirty="0"/>
              <a:t>LEARNING 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/>
          <p:cNvSpPr txBox="1"/>
          <p:nvPr/>
        </p:nvSpPr>
        <p:spPr>
          <a:xfrm>
            <a:off x="1195" y="12230473"/>
            <a:ext cx="977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SUBJECT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24497" y="370818"/>
            <a:ext cx="1573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Simply drag a pin to add it to your journey</a:t>
            </a: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 flipH="1">
            <a:off x="9917474" y="59482"/>
            <a:ext cx="1573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PIN BANK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101896" y="1017201"/>
            <a:ext cx="9310956" cy="10616011"/>
            <a:chOff x="663521" y="2096857"/>
            <a:chExt cx="8063034" cy="939348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857"/>
              <a:ext cx="8063034" cy="9393489"/>
              <a:chOff x="663521" y="2096857"/>
              <a:chExt cx="8063034" cy="939348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793592" y="10872247"/>
                <a:ext cx="6456668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063" y="242851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480"/>
              <a:ext cx="7453126" cy="8818793"/>
              <a:chOff x="975577" y="2390480"/>
              <a:chExt cx="7453126" cy="8818793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364" y="239048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8351564" y="10600297"/>
            <a:ext cx="1240853" cy="1241391"/>
            <a:chOff x="7253199" y="10517338"/>
            <a:chExt cx="1240853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53199" y="10517338"/>
              <a:ext cx="1214980" cy="124139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47324" y="10717386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START</a:t>
              </a:r>
            </a:p>
          </p:txBody>
        </p:sp>
      </p:grpSp>
      <p:cxnSp>
        <p:nvCxnSpPr>
          <p:cNvPr id="488" name="Straight Connector 48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>
            <a:off x="7791669" y="10676370"/>
            <a:ext cx="0" cy="35900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4" name="Group 463"/>
          <p:cNvGrpSpPr/>
          <p:nvPr/>
        </p:nvGrpSpPr>
        <p:grpSpPr>
          <a:xfrm>
            <a:off x="-2522056" y="2665596"/>
            <a:ext cx="2320810" cy="1753900"/>
            <a:chOff x="-2567956" y="-104715"/>
            <a:chExt cx="2320810" cy="1753900"/>
          </a:xfrm>
        </p:grpSpPr>
        <p:grpSp>
          <p:nvGrpSpPr>
            <p:cNvPr id="465" name="Group 464"/>
            <p:cNvGrpSpPr/>
            <p:nvPr/>
          </p:nvGrpSpPr>
          <p:grpSpPr>
            <a:xfrm>
              <a:off x="-2567956" y="338043"/>
              <a:ext cx="2320810" cy="1311142"/>
              <a:chOff x="-2567956" y="338043"/>
              <a:chExt cx="2320810" cy="1311142"/>
            </a:xfrm>
          </p:grpSpPr>
          <p:sp>
            <p:nvSpPr>
              <p:cNvPr id="467" name="Rectangle 466"/>
              <p:cNvSpPr/>
              <p:nvPr/>
            </p:nvSpPr>
            <p:spPr>
              <a:xfrm>
                <a:off x="-2567956" y="587356"/>
                <a:ext cx="2320810" cy="1061829"/>
              </a:xfrm>
              <a:prstGeom prst="rect">
                <a:avLst/>
              </a:prstGeom>
              <a:ln w="38100" cap="rnd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GB" sz="900" b="1" u="sng" dirty="0"/>
                  <a:t>The red box:</a:t>
                </a:r>
              </a:p>
              <a:p>
                <a:r>
                  <a:rPr lang="en-GB" sz="900" dirty="0"/>
                  <a:t>These road work boxes can be used to highlight a particular task, or link parts of the journey to the national curriculum.</a:t>
                </a:r>
              </a:p>
              <a:p>
                <a:r>
                  <a:rPr lang="en-GB" sz="900" dirty="0"/>
                  <a:t>Just copy and paste when needed and drag to map position, editing position of pin if necessary. </a:t>
                </a:r>
                <a:r>
                  <a:rPr lang="en-GB" sz="9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Type over this text.</a:t>
                </a:r>
              </a:p>
            </p:txBody>
          </p:sp>
          <p:pic>
            <p:nvPicPr>
              <p:cNvPr id="468" name="Picture 18" descr="Image result for road signs men at work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ackgroundRemoval t="0" b="98737" l="294" r="97650">
                            <a14:foregroundMark x1="28731" y1="44947" x2="75029" y2="73604"/>
                            <a14:foregroundMark x1="55170" y1="22473" x2="27615" y2="89827"/>
                            <a14:foregroundMark x1="25441" y1="68617" x2="87133" y2="86104"/>
                            <a14:foregroundMark x1="45182" y1="29189" x2="53878" y2="40758"/>
                            <a14:foregroundMark x1="48825" y1="20944" x2="58284" y2="33311"/>
                            <a14:foregroundMark x1="41539" y1="19282" x2="50999" y2="3657"/>
                            <a14:foregroundMark x1="57521" y1="19282" x2="96181" y2="91888"/>
                            <a14:foregroundMark x1="14571" y1="96011" x2="97650" y2="95146"/>
                            <a14:foregroundMark x1="24031" y1="80319" x2="75029" y2="84441"/>
                            <a14:foregroundMark x1="60458" y1="45678" x2="79436" y2="77061"/>
                            <a14:foregroundMark x1="55347" y1="34176" x2="67039" y2="48138"/>
                            <a14:foregroundMark x1="39307" y1="48138" x2="30611" y2="76197"/>
                            <a14:foregroundMark x1="23325" y1="71277" x2="40071" y2="42420"/>
                            <a14:foregroundMark x1="18919" y1="80319" x2="69213" y2="82779"/>
                            <a14:foregroundMark x1="26968" y1="79521" x2="22562" y2="91888"/>
                            <a14:foregroundMark x1="19624" y1="75399" x2="81610" y2="88564"/>
                            <a14:foregroundMark x1="69918" y1="74535" x2="41539" y2="89428"/>
                            <a14:foregroundMark x1="31316" y1="71277" x2="14571" y2="91888"/>
                            <a14:foregroundMark x1="20388" y1="63032" x2="5053" y2="93551"/>
                            <a14:foregroundMark x1="12338" y1="86104" x2="41539" y2="78657"/>
                            <a14:foregroundMark x1="38014" y1="23737" x2="53408" y2="133"/>
                            <a14:foregroundMark x1="54877" y1="27128" x2="43478" y2="79388"/>
                            <a14:foregroundMark x1="43948" y1="40625" x2="34019" y2="91157"/>
                            <a14:foregroundMark x1="8696" y1="82713" x2="294" y2="91755"/>
                            <a14:foregroundMark x1="7697" y1="90625" x2="37485" y2="37234"/>
                            <a14:foregroundMark x1="24618" y1="56316" x2="45476" y2="14162"/>
                            <a14:foregroundMark x1="46945" y1="4056" x2="63807" y2="33311"/>
                            <a14:foregroundMark x1="52409" y1="3524" x2="82197" y2="56915"/>
                            <a14:foregroundMark x1="21093" y1="95080" x2="6698" y2="97340"/>
                            <a14:foregroundMark x1="7109" y1="93617" x2="1175" y2="98737"/>
                            <a14:foregroundMark x1="46298" y1="82779" x2="60458" y2="90093"/>
                            <a14:backgroundMark x1="1586" y1="97407" x2="2761" y2="9873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09295" y="338043"/>
                <a:ext cx="492039" cy="4347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86EB846A-C08D-8E44-A8A5-1C8D76F96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95906" y="-104715"/>
              <a:ext cx="4053" cy="69014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2" name="Group 471"/>
          <p:cNvGrpSpPr/>
          <p:nvPr/>
        </p:nvGrpSpPr>
        <p:grpSpPr>
          <a:xfrm>
            <a:off x="-2682734" y="4768705"/>
            <a:ext cx="1214980" cy="1234099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-1394529" y="4675141"/>
            <a:ext cx="1214980" cy="1234099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3377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3554590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6493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3564984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3384" y="1035824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6086663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Straight Connector 3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550065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4828321" y="8378425"/>
            <a:ext cx="31044" cy="482731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Connector 42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641748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Connector 42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5892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89008" y="1037563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Connector 43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800641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209" idx="1"/>
          </p:cNvCxnSpPr>
          <p:nvPr/>
        </p:nvCxnSpPr>
        <p:spPr>
          <a:xfrm flipH="1" flipV="1">
            <a:off x="769858" y="4346311"/>
            <a:ext cx="383110" cy="259499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4" name="Straight Connector 43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80040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413156" y="1900329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877600" y="1417955"/>
            <a:ext cx="0" cy="655919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446376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0779492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10096383" y="2757833"/>
            <a:ext cx="551" cy="65765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058891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11392007" y="2759572"/>
            <a:ext cx="0" cy="6559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743475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117532" y="4461212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0449077" y="447160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13156" y="3562539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64654" y="354254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404394" y="4511116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Connector 44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1055892" y="4491123"/>
            <a:ext cx="0" cy="71801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4" y="72147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628786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9998499" y="6972180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23503" y="7545616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6" y="8354350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7768337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37721" y="8111731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62725" y="8685167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5" y="9497582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8911569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10053110" y="9254963"/>
            <a:ext cx="1011544" cy="498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0" name="Straight Connector 459">
            <a:extLst>
              <a:ext uri="{FF2B5EF4-FFF2-40B4-BE49-F238E27FC236}">
                <a16:creationId xmlns:a16="http://schemas.microsoft.com/office/drawing/2014/main" id="{86EB846A-C08D-8E44-A8A5-1C8D76F96038}"/>
              </a:ext>
            </a:extLst>
          </p:cNvPr>
          <p:cNvCxnSpPr>
            <a:cxnSpLocks/>
          </p:cNvCxnSpPr>
          <p:nvPr/>
        </p:nvCxnSpPr>
        <p:spPr>
          <a:xfrm>
            <a:off x="10478114" y="9828399"/>
            <a:ext cx="961953" cy="54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2741106" y="6040114"/>
            <a:ext cx="1214980" cy="1234099"/>
            <a:chOff x="1212628" y="4031237"/>
            <a:chExt cx="1214980" cy="1304869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2968263" y="7202626"/>
            <a:ext cx="1214980" cy="1234099"/>
            <a:chOff x="1212628" y="4031237"/>
            <a:chExt cx="1214980" cy="1304869"/>
          </a:xfrm>
          <a:solidFill>
            <a:srgbClr val="7030A0"/>
          </a:solidFill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PURPLE</a:t>
              </a:r>
            </a:p>
          </p:txBody>
        </p:sp>
      </p:grpSp>
      <p:sp>
        <p:nvSpPr>
          <p:cNvPr id="132" name="Rectangle 13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297247" y="1017054"/>
            <a:ext cx="1487217" cy="67642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3" name="Straight Connector 132"/>
          <p:cNvCxnSpPr/>
          <p:nvPr/>
        </p:nvCxnSpPr>
        <p:spPr>
          <a:xfrm flipV="1">
            <a:off x="405703" y="1355268"/>
            <a:ext cx="1388089" cy="3102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6" name="Group 135"/>
          <p:cNvGrpSpPr/>
          <p:nvPr/>
        </p:nvGrpSpPr>
        <p:grpSpPr>
          <a:xfrm>
            <a:off x="26513" y="832483"/>
            <a:ext cx="1240853" cy="1241391"/>
            <a:chOff x="7253199" y="10517338"/>
            <a:chExt cx="1240853" cy="1241391"/>
          </a:xfrm>
        </p:grpSpPr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53199" y="10517338"/>
              <a:ext cx="1214980" cy="1241391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47324" y="10717386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79073" y="10951780"/>
              <a:ext cx="121497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END</a:t>
              </a:r>
            </a:p>
          </p:txBody>
        </p:sp>
      </p:grpSp>
      <p:sp>
        <p:nvSpPr>
          <p:cNvPr id="16" name="Rounded Rectangle 15"/>
          <p:cNvSpPr/>
          <p:nvPr/>
        </p:nvSpPr>
        <p:spPr>
          <a:xfrm>
            <a:off x="7791669" y="72120"/>
            <a:ext cx="1745597" cy="638654"/>
          </a:xfrm>
          <a:prstGeom prst="round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8" name="Group 117"/>
          <p:cNvGrpSpPr/>
          <p:nvPr/>
        </p:nvGrpSpPr>
        <p:grpSpPr>
          <a:xfrm>
            <a:off x="7272322" y="9579378"/>
            <a:ext cx="1214980" cy="1234099"/>
            <a:chOff x="11154491" y="9024619"/>
            <a:chExt cx="1214980" cy="1304869"/>
          </a:xfrm>
        </p:grpSpPr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1154491" y="9024619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1332358" y="9211992"/>
              <a:ext cx="841075" cy="90330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1167595" y="9531511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RED</a:t>
              </a:r>
            </a:p>
          </p:txBody>
        </p:sp>
      </p:grp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169" idx="2"/>
          </p:cNvCxnSpPr>
          <p:nvPr/>
        </p:nvCxnSpPr>
        <p:spPr>
          <a:xfrm>
            <a:off x="1215583" y="8378425"/>
            <a:ext cx="205933" cy="506083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6552442" y="11373293"/>
            <a:ext cx="0" cy="347524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/>
          <p:cNvSpPr/>
          <p:nvPr/>
        </p:nvSpPr>
        <p:spPr>
          <a:xfrm>
            <a:off x="-2415556" y="739756"/>
            <a:ext cx="2320810" cy="1061829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b="1" u="sng" dirty="0"/>
              <a:t>The red box:</a:t>
            </a:r>
          </a:p>
          <a:p>
            <a:r>
              <a:rPr lang="en-GB" sz="900" dirty="0"/>
              <a:t>These road work boxes can be used to highlight a particular task, or link parts of the journey to the national curriculum.</a:t>
            </a:r>
          </a:p>
          <a:p>
            <a:r>
              <a:rPr lang="en-GB" sz="900" dirty="0"/>
              <a:t>Just copy and paste when needed and drag to map position, editing position of pin if necessary. </a:t>
            </a:r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over this text.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37383" y="11680773"/>
            <a:ext cx="1230118" cy="4616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Introduction to Employment</a:t>
            </a:r>
            <a:endParaRPr lang="en-GB" sz="1200" dirty="0">
              <a:effectLst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215091" y="7920728"/>
            <a:ext cx="1392513" cy="461665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/>
              <a:t>Health and Safety in the Workplace </a:t>
            </a:r>
            <a:endParaRPr lang="en-GB" sz="1200" b="1" dirty="0"/>
          </a:p>
        </p:txBody>
      </p:sp>
      <p:grpSp>
        <p:nvGrpSpPr>
          <p:cNvPr id="146" name="Group 145"/>
          <p:cNvGrpSpPr/>
          <p:nvPr/>
        </p:nvGrpSpPr>
        <p:grpSpPr>
          <a:xfrm>
            <a:off x="-1540790" y="5975578"/>
            <a:ext cx="1316039" cy="1234099"/>
            <a:chOff x="1088968" y="3948040"/>
            <a:chExt cx="1316039" cy="1304869"/>
          </a:xfrm>
        </p:grpSpPr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088968" y="3948040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HEADING</a:t>
              </a: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4892954" y="2295883"/>
            <a:ext cx="1214980" cy="1234099"/>
            <a:chOff x="1212628" y="4031237"/>
            <a:chExt cx="1214980" cy="1304869"/>
          </a:xfrm>
        </p:grpSpPr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BLUE</a:t>
              </a: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3782004" y="4705966"/>
            <a:ext cx="1214980" cy="1234099"/>
            <a:chOff x="1212628" y="4031237"/>
            <a:chExt cx="1214980" cy="1304869"/>
          </a:xfrm>
        </p:grpSpPr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YELLOW</a:t>
              </a:r>
            </a:p>
          </p:txBody>
        </p: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179" idx="2"/>
          </p:cNvCxnSpPr>
          <p:nvPr/>
        </p:nvCxnSpPr>
        <p:spPr>
          <a:xfrm flipH="1">
            <a:off x="4768020" y="10860479"/>
            <a:ext cx="82364" cy="43282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460375" y="10178655"/>
            <a:ext cx="281100" cy="90949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178" idx="0"/>
          </p:cNvCxnSpPr>
          <p:nvPr/>
        </p:nvCxnSpPr>
        <p:spPr>
          <a:xfrm flipV="1">
            <a:off x="2924267" y="11295391"/>
            <a:ext cx="16692" cy="414204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579993" y="10855872"/>
            <a:ext cx="63494" cy="48338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Rectangle 168"/>
          <p:cNvSpPr/>
          <p:nvPr/>
        </p:nvSpPr>
        <p:spPr>
          <a:xfrm>
            <a:off x="55178" y="8101426"/>
            <a:ext cx="2320810" cy="276999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/>
              <a:t>Communication in the Workplace </a:t>
            </a:r>
            <a:endParaRPr lang="en-GB" sz="1200" b="1" dirty="0"/>
          </a:p>
        </p:txBody>
      </p:sp>
      <p:sp>
        <p:nvSpPr>
          <p:cNvPr id="174" name="Rectangle 173"/>
          <p:cNvSpPr/>
          <p:nvPr/>
        </p:nvSpPr>
        <p:spPr>
          <a:xfrm>
            <a:off x="1195" y="11062467"/>
            <a:ext cx="921134" cy="461665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/>
              <a:t>Customer   Awareness</a:t>
            </a:r>
            <a:endParaRPr lang="en-GB" sz="1200" b="1" dirty="0"/>
          </a:p>
        </p:txBody>
      </p:sp>
      <p:sp>
        <p:nvSpPr>
          <p:cNvPr id="177" name="Rectangle 176"/>
          <p:cNvSpPr/>
          <p:nvPr/>
        </p:nvSpPr>
        <p:spPr>
          <a:xfrm>
            <a:off x="1256869" y="10570542"/>
            <a:ext cx="1845422" cy="276999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b="1" dirty="0"/>
              <a:t>Teamwork and Team skills</a:t>
            </a:r>
            <a:endParaRPr lang="en-GB" sz="1200" b="1" dirty="0"/>
          </a:p>
        </p:txBody>
      </p:sp>
      <p:sp>
        <p:nvSpPr>
          <p:cNvPr id="178" name="Rectangle 177"/>
          <p:cNvSpPr/>
          <p:nvPr/>
        </p:nvSpPr>
        <p:spPr>
          <a:xfrm>
            <a:off x="1763862" y="11709595"/>
            <a:ext cx="2320810" cy="461665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Presentation within the workplace </a:t>
            </a:r>
            <a:endParaRPr lang="en-GB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4160642" y="10398814"/>
            <a:ext cx="1379484" cy="461665"/>
          </a:xfrm>
          <a:prstGeom prst="rect">
            <a:avLst/>
          </a:prstGeom>
          <a:ln w="38100" cap="rnd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Preparation for work</a:t>
            </a:r>
            <a:endParaRPr lang="en-GB" sz="1200" b="1" dirty="0"/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6805492" y="8880870"/>
            <a:ext cx="19941" cy="520880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8407954" y="8111731"/>
            <a:ext cx="386098" cy="389539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6996168" y="6371748"/>
            <a:ext cx="36691" cy="368126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  <a:stCxn id="188" idx="2"/>
          </p:cNvCxnSpPr>
          <p:nvPr/>
        </p:nvCxnSpPr>
        <p:spPr>
          <a:xfrm flipH="1">
            <a:off x="8358553" y="5927866"/>
            <a:ext cx="370350" cy="489615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>
            <a:off x="5495892" y="5944213"/>
            <a:ext cx="44234" cy="356483"/>
          </a:xfrm>
          <a:prstGeom prst="line">
            <a:avLst/>
          </a:prstGeom>
          <a:ln w="57150">
            <a:solidFill>
              <a:srgbClr val="7030A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184"/>
          <p:cNvSpPr/>
          <p:nvPr/>
        </p:nvSpPr>
        <p:spPr>
          <a:xfrm>
            <a:off x="-2415556" y="739756"/>
            <a:ext cx="2320810" cy="1061829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GB" sz="900" b="1" u="sng" dirty="0"/>
              <a:t>The red box:</a:t>
            </a:r>
          </a:p>
          <a:p>
            <a:r>
              <a:rPr lang="en-GB" sz="900" dirty="0"/>
              <a:t>These road work boxes can be used to highlight a particular task, or link parts of the journey to the national curriculum.</a:t>
            </a:r>
          </a:p>
          <a:p>
            <a:r>
              <a:rPr lang="en-GB" sz="900" dirty="0"/>
              <a:t>Just copy and paste when needed and drag to map position, editing position of pin if necessary. </a:t>
            </a:r>
            <a:r>
              <a:rPr lang="en-GB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over this text.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5860639" y="9393738"/>
            <a:ext cx="1298481" cy="646331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Communicating with Others at Work</a:t>
            </a:r>
            <a:endParaRPr lang="en-US" sz="1000" b="1" dirty="0">
              <a:effectLst/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7010539" y="7815357"/>
            <a:ext cx="1392513" cy="461665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Exploring Job Opportunities</a:t>
            </a:r>
            <a:endParaRPr lang="en-GB" sz="1000" b="1" dirty="0">
              <a:effectLst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8032646" y="5650867"/>
            <a:ext cx="1392513" cy="276999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/>
              <a:t>Customer Service</a:t>
            </a:r>
            <a:endParaRPr lang="en-GB" sz="1000" dirty="0">
              <a:effectLst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6334409" y="6732522"/>
            <a:ext cx="1392513" cy="461665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Tackling</a:t>
            </a:r>
          </a:p>
          <a:p>
            <a:pPr algn="ctr"/>
            <a:r>
              <a:rPr lang="en-GB" sz="1200" b="1" dirty="0"/>
              <a:t>Problems at Work</a:t>
            </a:r>
            <a:endParaRPr lang="en-GB" sz="1200" b="1" dirty="0">
              <a:effectLst/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5098043" y="5283436"/>
            <a:ext cx="949803" cy="646331"/>
          </a:xfrm>
          <a:prstGeom prst="rect">
            <a:avLst/>
          </a:prstGeom>
          <a:ln w="38100" cap="rnd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Working with Others</a:t>
            </a:r>
          </a:p>
          <a:p>
            <a:endParaRPr lang="en-GB" sz="1200" b="1" dirty="0"/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1946231" y="5927866"/>
            <a:ext cx="388343" cy="360254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V="1">
            <a:off x="460375" y="6035920"/>
            <a:ext cx="191473" cy="914194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  <a:stCxn id="205" idx="3"/>
          </p:cNvCxnSpPr>
          <p:nvPr/>
        </p:nvCxnSpPr>
        <p:spPr>
          <a:xfrm flipV="1">
            <a:off x="3230754" y="6319510"/>
            <a:ext cx="286888" cy="677685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>
            <a:off x="2363830" y="3488329"/>
            <a:ext cx="1634" cy="437083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F00234DB-30A0-A14D-B827-8C2DCE0238B9}"/>
              </a:ext>
            </a:extLst>
          </p:cNvPr>
          <p:cNvCxnSpPr>
            <a:cxnSpLocks/>
          </p:cNvCxnSpPr>
          <p:nvPr/>
        </p:nvCxnSpPr>
        <p:spPr>
          <a:xfrm flipH="1" flipV="1">
            <a:off x="3706197" y="3849712"/>
            <a:ext cx="224766" cy="460021"/>
          </a:xfrm>
          <a:prstGeom prst="line">
            <a:avLst/>
          </a:prstGeom>
          <a:ln w="57150">
            <a:solidFill>
              <a:srgbClr val="FFFF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Rectangle 204"/>
          <p:cNvSpPr/>
          <p:nvPr/>
        </p:nvSpPr>
        <p:spPr>
          <a:xfrm>
            <a:off x="1793792" y="6789446"/>
            <a:ext cx="1436962" cy="415498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Careers Exploration</a:t>
            </a:r>
          </a:p>
          <a:p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2328170" y="4940315"/>
            <a:ext cx="982225" cy="969496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Exploring</a:t>
            </a:r>
          </a:p>
          <a:p>
            <a:pPr algn="ctr"/>
            <a:r>
              <a:rPr lang="en-GB" sz="1200" b="1" dirty="0"/>
              <a:t>Business and Enterprise</a:t>
            </a:r>
          </a:p>
          <a:p>
            <a:endParaRPr lang="en-GB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41433" y="6851370"/>
            <a:ext cx="1286827" cy="646331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Learning through Work</a:t>
            </a:r>
          </a:p>
          <a:p>
            <a:pPr algn="ctr"/>
            <a:r>
              <a:rPr lang="en-GB" sz="1200" b="1" dirty="0"/>
              <a:t>Experience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1152968" y="4374977"/>
            <a:ext cx="1683002" cy="461665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Overcoming</a:t>
            </a:r>
          </a:p>
          <a:p>
            <a:pPr algn="ctr"/>
            <a:r>
              <a:rPr lang="en-GB" sz="1200" b="1" dirty="0"/>
              <a:t>Barriers to Work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1571857" y="2993860"/>
            <a:ext cx="1512626" cy="461665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Opportunities for Learning and Work</a:t>
            </a:r>
            <a:endParaRPr lang="en-GB" sz="1200" b="1" dirty="0"/>
          </a:p>
        </p:txBody>
      </p:sp>
      <p:sp>
        <p:nvSpPr>
          <p:cNvPr id="212" name="Rectangle 211"/>
          <p:cNvSpPr/>
          <p:nvPr/>
        </p:nvSpPr>
        <p:spPr>
          <a:xfrm>
            <a:off x="3836241" y="4276172"/>
            <a:ext cx="1436962" cy="276999"/>
          </a:xfrm>
          <a:prstGeom prst="rect">
            <a:avLst/>
          </a:prstGeom>
          <a:ln w="38100" cap="rnd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Applying for a Job</a:t>
            </a:r>
          </a:p>
        </p:txBody>
      </p: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5797985" y="3944644"/>
            <a:ext cx="52588" cy="507075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8290566" y="3913595"/>
            <a:ext cx="0" cy="655919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V="1">
            <a:off x="8543728" y="2529446"/>
            <a:ext cx="374808" cy="26802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4389083" y="1407993"/>
            <a:ext cx="0" cy="655919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 flipH="1" flipV="1">
            <a:off x="6815462" y="1417955"/>
            <a:ext cx="0" cy="655919"/>
          </a:xfrm>
          <a:prstGeom prst="line">
            <a:avLst/>
          </a:prstGeom>
          <a:ln w="57150">
            <a:solidFill>
              <a:srgbClr val="0070C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tangle 223"/>
          <p:cNvSpPr/>
          <p:nvPr/>
        </p:nvSpPr>
        <p:spPr>
          <a:xfrm>
            <a:off x="5344082" y="4442436"/>
            <a:ext cx="1871198" cy="461665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Maintaining Work Standards</a:t>
            </a:r>
            <a:endParaRPr lang="en-GB" sz="1200" dirty="0">
              <a:effectLst/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7397136" y="4535215"/>
            <a:ext cx="1871198" cy="646331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Communicating with Others at</a:t>
            </a:r>
          </a:p>
          <a:p>
            <a:pPr algn="ctr"/>
            <a:r>
              <a:rPr lang="en-US" sz="1200" b="1" dirty="0"/>
              <a:t>Work</a:t>
            </a:r>
            <a:endParaRPr lang="en-US" sz="1200" b="1" dirty="0">
              <a:effectLst/>
            </a:endParaRPr>
          </a:p>
        </p:txBody>
      </p:sp>
      <p:sp>
        <p:nvSpPr>
          <p:cNvPr id="229" name="Rectangle 228"/>
          <p:cNvSpPr/>
          <p:nvPr/>
        </p:nvSpPr>
        <p:spPr>
          <a:xfrm>
            <a:off x="7610770" y="2491841"/>
            <a:ext cx="918517" cy="276999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/>
              <a:t>Teamwork</a:t>
            </a:r>
            <a:endParaRPr lang="en-GB" sz="1200" dirty="0">
              <a:effectLst/>
            </a:endParaRPr>
          </a:p>
        </p:txBody>
      </p:sp>
      <p:sp>
        <p:nvSpPr>
          <p:cNvPr id="230" name="Rectangle 229"/>
          <p:cNvSpPr/>
          <p:nvPr/>
        </p:nvSpPr>
        <p:spPr>
          <a:xfrm>
            <a:off x="6299949" y="2065893"/>
            <a:ext cx="918517" cy="830997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Learning through Work</a:t>
            </a:r>
          </a:p>
          <a:p>
            <a:pPr algn="ctr"/>
            <a:r>
              <a:rPr lang="en-GB" sz="1200" b="1" dirty="0"/>
              <a:t>Experience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3767715" y="2019455"/>
            <a:ext cx="1058149" cy="830997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Participating in an Enterprise</a:t>
            </a:r>
          </a:p>
          <a:p>
            <a:pPr algn="ctr"/>
            <a:r>
              <a:rPr lang="en-US" sz="1200" b="1" dirty="0"/>
              <a:t>Activity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1369587" y="2065893"/>
            <a:ext cx="918517" cy="646331"/>
          </a:xfrm>
          <a:prstGeom prst="rect">
            <a:avLst/>
          </a:prstGeom>
          <a:ln w="38100" cap="rnd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Managing</a:t>
            </a:r>
          </a:p>
          <a:p>
            <a:pPr algn="ctr"/>
            <a:r>
              <a:rPr lang="en-GB" sz="1200" b="1" dirty="0"/>
              <a:t>Personal</a:t>
            </a:r>
          </a:p>
          <a:p>
            <a:pPr algn="ctr"/>
            <a:r>
              <a:rPr lang="en-GB" sz="1200" b="1" dirty="0"/>
              <a:t>Finance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371942" y="12199983"/>
            <a:ext cx="31827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Employability - ASDAN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30296</TotalTime>
  <Words>274</Words>
  <Application>Microsoft Office PowerPoint</Application>
  <PresentationFormat>A3 Paper (297x420 mm)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Leana Kell</cp:lastModifiedBy>
  <cp:revision>79</cp:revision>
  <cp:lastPrinted>2025-09-03T10:33:27Z</cp:lastPrinted>
  <dcterms:created xsi:type="dcterms:W3CDTF">2019-12-03T13:18:29Z</dcterms:created>
  <dcterms:modified xsi:type="dcterms:W3CDTF">2025-11-21T14:45:59Z</dcterms:modified>
</cp:coreProperties>
</file>